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7"/>
  </p:notesMasterIdLst>
  <p:handoutMasterIdLst>
    <p:handoutMasterId r:id="rId28"/>
  </p:handoutMasterIdLst>
  <p:sldIdLst>
    <p:sldId id="399" r:id="rId6"/>
    <p:sldId id="400" r:id="rId7"/>
    <p:sldId id="401" r:id="rId8"/>
    <p:sldId id="489" r:id="rId9"/>
    <p:sldId id="403" r:id="rId10"/>
    <p:sldId id="498" r:id="rId11"/>
    <p:sldId id="405" r:id="rId12"/>
    <p:sldId id="408" r:id="rId13"/>
    <p:sldId id="466" r:id="rId14"/>
    <p:sldId id="499" r:id="rId15"/>
    <p:sldId id="502" r:id="rId16"/>
    <p:sldId id="503" r:id="rId17"/>
    <p:sldId id="417" r:id="rId18"/>
    <p:sldId id="486" r:id="rId19"/>
    <p:sldId id="487" r:id="rId20"/>
    <p:sldId id="493" r:id="rId21"/>
    <p:sldId id="501" r:id="rId22"/>
    <p:sldId id="488" r:id="rId23"/>
    <p:sldId id="496" r:id="rId24"/>
    <p:sldId id="423" r:id="rId25"/>
    <p:sldId id="424" r:id="rId26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静远" initials="徐" lastIdx="3" clrIdx="0"/>
  <p:cmAuthor id="2" name="qth" initials="q" lastIdx="1" clrIdx="1"/>
  <p:cmAuthor id="3" name="1324" initials="1324" lastIdx="1" clrIdx="2">
    <p:extLst>
      <p:ext uri="{19B8F6BF-5375-455C-9EA6-DF929625EA0E}">
        <p15:presenceInfo xmlns:p15="http://schemas.microsoft.com/office/powerpoint/2012/main" userId="132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FC800"/>
    <a:srgbClr val="014DA1"/>
    <a:srgbClr val="014BA0"/>
    <a:srgbClr val="004CA0"/>
    <a:srgbClr val="004D95"/>
    <a:srgbClr val="00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7517" autoAdjust="0"/>
  </p:normalViewPr>
  <p:slideViewPr>
    <p:cSldViewPr>
      <p:cViewPr varScale="1">
        <p:scale>
          <a:sx n="75" d="100"/>
          <a:sy n="75" d="100"/>
        </p:scale>
        <p:origin x="1757" y="58"/>
      </p:cViewPr>
      <p:guideLst>
        <p:guide orient="horz" pos="2160"/>
        <p:guide pos="287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5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2C088-6779-478D-BFC4-B02F74C9D47A}" type="datetimeFigureOut">
              <a:rPr lang="zh-CN" altLang="en-US" smtClean="0"/>
              <a:t>2023-03-13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E05B-1D6A-4EF7-A591-B3FE4C6E9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968198F-D380-411B-968E-E9E7B223432C}" type="datetimeFigureOut">
              <a:rPr lang="zh-CN" altLang="en-US"/>
              <a:t>2023-03-13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92CE7C5-A61D-47A0-BD2C-455709C4B5E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9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831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1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10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69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1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DE3220-C34F-4EF2-84D2-20259A300072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EC0A0-16CA-4A55-859B-AA398DBD66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4DF887-A9B1-4DD7-9827-78208B67158E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05F9B-738B-4B86-AD27-E7E8EDF5714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51CDF5-8AA6-44B1-A328-2267D70A11A7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E16F06-B301-439C-9936-C92F0B0EF85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44D5BD-A798-4969-BF55-663CF2073B52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5DD8A8-995D-4350-8995-92DB82B3F5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AB53A8-7B60-4D11-8E7B-374C04616B1B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DE68D-B80E-4CF6-9DD1-97CDEB9064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C8149-9ED2-4DDE-B22C-13231AD0221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EAFE71-B30A-4A50-84E6-E57740D011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73CDA-2A02-453E-A1D4-E566E8EF13C0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0A9AB-BD66-4F47-A88D-C66613D9AC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F18172-1966-46D6-A636-0B9087E0D91D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302BE-1747-45EC-801A-3568A796D9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1EB13-499B-46F6-9580-487AB1FF543F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6CA0B-0B20-4301-AE3D-71735A9BC36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04A153-9CE3-4317-9F32-5B7F31D21BB1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78210-6606-42CB-AC33-4C44B68CE7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C4417E-AA19-433C-82AD-0DB00A8DF5FD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FB000-BF5A-4AEE-AA0C-C4AECE4954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00DAF7-90B8-4D9F-B109-7D2857C5B1E3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6968F-8ADA-4A53-88C1-D8DA183B7D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A29E69-4159-4E21-959F-55D2BB9DE313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B3D2A-A494-437E-85CA-F59B2F2A0A6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8771EB-8932-4C7A-97FF-8DA5567CD634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A0954-3E78-4D12-B0B3-47430F8C3C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158DDF-CCD4-45AC-BB44-12B186390126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1F653E-494F-4B53-8349-DA569A0FE79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840D0-CE0B-49F4-B70D-76E2AC5DF777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CF98E9-0A49-45E7-99B8-CAB865028E9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BE3DD3-A1D0-48BF-A308-FBD0EA851D1E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605D7E-40AE-4411-8057-4670E05B4C6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BD2B7C-228F-4F96-9172-8796BC7AA6CE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210C60-BBAA-4B72-9C54-554CAD0BC505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9E1CB7-6D60-4FF0-8341-74C7BB97DB5F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9A67DD-A917-4828-95A8-1AE28D06E7A1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E93D1-7033-4F97-B0C4-BD0C9157CEA8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A2A41B-787F-4068-8BAD-5926E2742302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C48BC0-E884-46F3-BBA7-543DC9A308B4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B4CD55-802A-4119-8609-176F356587C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3648B2-BB24-41FB-9C6E-B805F2435021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D6F95E-4751-47D0-B7FA-5CEDDB87B3B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20778B-B6F9-4F2B-8973-9018D856DDB7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2DDF2-3F0F-486D-9FDC-E9DA1775B1C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92E892-D07D-4D45-8939-B3000B569B1D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C9CDBF-9172-4EC6-9A95-206FFEF1CFFC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BB2787-4E8A-4EEE-93A8-C26358D4859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ACFDD-C4B3-45CB-B7C2-ECD47E33D200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6680E-ED33-4AD7-BC4A-09ABBAA6E5F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C481FB-F170-440D-949D-84CD935F6D0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7255E3-2867-4F4B-A646-3C8AFD133A9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4C3639-0D0E-47ED-B71A-3F1AAA6B6386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46445D-9158-4567-BEDA-0F9AAC59F13E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222DF-0D18-4742-A31B-7A7F7B7986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8B2FD7-EFF2-4024-86B0-7097ABD0D382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90641-7038-48D0-B8A4-B82EAD4EA1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0E613C-8CC3-4D29-9474-43A36E188C4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15704-01B7-46A7-BCB1-C04A949BD9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1F8401-8FC2-49E2-9967-8EF357B3183B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82978-46D6-42F0-8FF4-AB1BF11B70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1747-08B3-435B-A316-BE00D90A366D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DB192-18C7-489F-9210-AD0E7F50FD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623BA7-333A-44F3-B93B-4E1F76A24401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B2059B-13EF-4AC4-AFB2-95570AF660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D280D8-9EDA-4C61-871B-C0061B6AC00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15849-A598-4896-8FF4-283A0236E6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5D798F-A2AA-4A67-A46C-AA3DF39DBE33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7F1FA-2693-4543-BCCB-F5149ECA22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3123C7-8ECB-4859-BEDC-5DD3B8229DA3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C6002-3BC4-40CB-84A7-FC1F89928B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602E8-FE2C-44BF-B1DC-D41936804B50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2F6AB-FBC0-431B-B6B1-1C7BAB0443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2D16D-E285-4079-BF43-4CD47DA4C76B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9DB3E3-783D-412D-9773-5FD039262B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DE427C-802A-44AC-B83E-8FFE975F8E31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AA5570-483C-401A-9372-D2603F0645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580789-B2AB-46D8-ADA6-84ADE409E1BF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504EFF-DE94-4D56-BD04-5D06005BC05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96C051-93D1-49E7-B772-81FD08949F59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C920A6-C83F-473C-BD06-5F8A0604EFAC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BAF9F9-788B-4585-8CAD-FDBFB42FBF87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61A70-C88A-4CF8-BA8C-917F4927E30B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AEA312-9B88-45A5-A376-2684ED4EA778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263BD4-C2D0-434F-ADFD-7DEC0684AE4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415B4A-CBDB-4E94-88A1-75E0B119796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EBFA1F-45FB-49D7-B7CF-CC4BF4D18111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ED6DF-CA05-4E37-99A2-F9E7633DA884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DFF7E-5BC2-440D-9E58-996AE98C60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476922-C718-44D0-83A1-4CE00C5ED38D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FDC603-124A-4BC8-AF5F-F5512DCA0F02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3885D-266A-47D4-A6DD-38EAB29743A1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3E6EF-0DFA-4DAF-8A25-7C27089BB11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296C3-974B-4FB0-A78C-A5F2E5D132A0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C8D085-1122-46AE-9BC5-38DD94C42CB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3F9FD6-33D5-4F8A-B8D2-0619DC2E437B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39874B-09CC-42AA-B1F3-29484C3F707E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4A493F-579C-4442-85CC-23CA17480C30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756ADB-7143-4730-9A2C-E427486B10DE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3856A2-4E95-403C-A4F3-4EB3EA0B5374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117408-08C4-46CC-8894-75A21F9A11E1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DCEC17-A00C-4209-8F6A-F283551712C9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6AAC3-1B79-4A76-AB03-DC3F57F1731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DD96B5-0727-4A21-A2E1-0D54E81509EA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51209-3603-471C-BDA4-EA3C299212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7BFCEB-8D03-4A1A-852F-3D6A629B99E8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E00C60-BA3D-4E3E-BDB9-3F058B16A11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F3410-F01D-4DFA-AB61-0DF29E680AAF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E0C130-6BED-4836-BD93-402B53B2B5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62C775E5-1A4D-439C-9E2C-09408D40D73B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102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dirty="0"/>
              <a:t>Chuanbin Liu - USTC</a:t>
            </a:r>
            <a:endParaRPr lang="zh-CN" altLang="en-US" dirty="0"/>
          </a:p>
        </p:txBody>
      </p:sp>
      <p:sp>
        <p:nvSpPr>
          <p:cNvPr id="1030" name="矩形 6"/>
          <p:cNvSpPr>
            <a:spLocks noChangeArrowheads="1"/>
          </p:cNvSpPr>
          <p:nvPr/>
        </p:nvSpPr>
        <p:spPr bwMode="auto">
          <a:xfrm>
            <a:off x="0" y="1241425"/>
            <a:ext cx="9144000" cy="323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1" name="矩形 7"/>
          <p:cNvSpPr>
            <a:spLocks noChangeArrowheads="1"/>
          </p:cNvSpPr>
          <p:nvPr/>
        </p:nvSpPr>
        <p:spPr bwMode="auto">
          <a:xfrm>
            <a:off x="0" y="1289050"/>
            <a:ext cx="539750" cy="228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2" name="矩形 8"/>
          <p:cNvSpPr>
            <a:spLocks noChangeArrowheads="1"/>
          </p:cNvSpPr>
          <p:nvPr/>
        </p:nvSpPr>
        <p:spPr bwMode="auto">
          <a:xfrm>
            <a:off x="612775" y="1289050"/>
            <a:ext cx="8531225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3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289050"/>
            <a:ext cx="539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4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BA57F85E-72CE-4B97-9356-AB52C252E77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1034" name="图片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5803900"/>
            <a:ext cx="9223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0"/>
          <p:cNvSpPr>
            <a:spLocks noChangeArrowheads="1"/>
          </p:cNvSpPr>
          <p:nvPr/>
        </p:nvSpPr>
        <p:spPr bwMode="auto">
          <a:xfrm>
            <a:off x="0" y="27574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8195" name="矩形 11"/>
          <p:cNvSpPr>
            <a:spLocks noChangeArrowheads="1"/>
          </p:cNvSpPr>
          <p:nvPr/>
        </p:nvSpPr>
        <p:spPr bwMode="auto">
          <a:xfrm>
            <a:off x="0" y="2808288"/>
            <a:ext cx="2249488" cy="7191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8196" name="矩形 12"/>
          <p:cNvSpPr>
            <a:spLocks noChangeArrowheads="1"/>
          </p:cNvSpPr>
          <p:nvPr/>
        </p:nvSpPr>
        <p:spPr bwMode="auto">
          <a:xfrm>
            <a:off x="2359025" y="2808288"/>
            <a:ext cx="6784975" cy="7191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grpSp>
        <p:nvGrpSpPr>
          <p:cNvPr id="8197" name="组合 5"/>
          <p:cNvGrpSpPr/>
          <p:nvPr userDrawn="1"/>
        </p:nvGrpSpPr>
        <p:grpSpPr bwMode="auto">
          <a:xfrm>
            <a:off x="3208338" y="5486400"/>
            <a:ext cx="5827712" cy="1265238"/>
            <a:chOff x="0" y="0"/>
            <a:chExt cx="5828300" cy="1264750"/>
          </a:xfrm>
        </p:grpSpPr>
        <p:pic>
          <p:nvPicPr>
            <p:cNvPr id="8198" name="图片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28184" cy="126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9" name="图片 17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184" y="0"/>
              <a:ext cx="4599432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矩形 17"/>
            <p:cNvSpPr>
              <a:spLocks noChangeArrowheads="1"/>
            </p:cNvSpPr>
            <p:nvPr userDrawn="1"/>
          </p:nvSpPr>
          <p:spPr bwMode="auto">
            <a:xfrm>
              <a:off x="1227261" y="691883"/>
              <a:ext cx="4601039" cy="572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14DA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University of Science and Technology of China</a:t>
              </a:r>
              <a:endParaRPr lang="zh-CN" altLang="en-US">
                <a:solidFill>
                  <a:srgbClr val="014DA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sp>
        <p:nvSpPr>
          <p:cNvPr id="8201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202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203" name="日期占位符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438" y="2808288"/>
            <a:ext cx="21066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7B79A57B-69DD-4193-A6D0-ED8BFCC48988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8204" name="页脚占位符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87563" y="215900"/>
            <a:ext cx="5867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8205" name="灯片编号占位符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215900"/>
            <a:ext cx="8286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4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0DA0CA10-EA6D-45F5-9B42-DB36D503EE5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0"/>
          <p:cNvSpPr>
            <a:spLocks noChangeArrowheads="1"/>
          </p:cNvSpPr>
          <p:nvPr/>
        </p:nvSpPr>
        <p:spPr bwMode="auto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19" name="矩形 11"/>
          <p:cNvSpPr>
            <a:spLocks noChangeArrowheads="1"/>
          </p:cNvSpPr>
          <p:nvPr/>
        </p:nvSpPr>
        <p:spPr bwMode="auto"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20" name="矩形 12"/>
          <p:cNvSpPr>
            <a:spLocks noChangeArrowheads="1"/>
          </p:cNvSpPr>
          <p:nvPr/>
        </p:nvSpPr>
        <p:spPr bwMode="auto"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21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22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3" name="日期占位符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2AD33745-873B-4C7F-B174-0E460E2B502E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9224" name="灯片编号占位符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24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B5F5DC96-BC23-41C9-8FB3-558C4E9BF40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9225" name="页脚占位符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213C1FD4-7535-4765-B9B7-3BC18AC83564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12293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12294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4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61CAA638-F67B-4744-ABCC-0653BD30AF5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0"/>
          <p:cNvSpPr>
            <a:spLocks noChangeArrowheads="1"/>
          </p:cNvSpPr>
          <p:nvPr/>
        </p:nvSpPr>
        <p:spPr bwMode="auto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5" name="矩形 11"/>
          <p:cNvSpPr>
            <a:spLocks noChangeArrowheads="1"/>
          </p:cNvSpPr>
          <p:nvPr/>
        </p:nvSpPr>
        <p:spPr bwMode="auto">
          <a:xfrm>
            <a:off x="-9525" y="4664075"/>
            <a:ext cx="1463675" cy="7127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6" name="矩形 12"/>
          <p:cNvSpPr>
            <a:spLocks noChangeArrowheads="1"/>
          </p:cNvSpPr>
          <p:nvPr/>
        </p:nvSpPr>
        <p:spPr bwMode="auto">
          <a:xfrm>
            <a:off x="1544638" y="4654550"/>
            <a:ext cx="7599362" cy="712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7" name="矩形 14"/>
          <p:cNvSpPr>
            <a:spLocks noChangeArrowheads="1"/>
          </p:cNvSpPr>
          <p:nvPr/>
        </p:nvSpPr>
        <p:spPr bwMode="auto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8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9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20" name="日期占位符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0853EF4C-63C7-4E71-A4C8-233DED1C920C}" type="datetime1">
              <a:rPr lang="zh-CN" altLang="en-US"/>
              <a:t>2023-03-13</a:t>
            </a:fld>
            <a:endParaRPr lang="zh-CN" altLang="en-US"/>
          </a:p>
        </p:txBody>
      </p:sp>
      <p:sp>
        <p:nvSpPr>
          <p:cNvPr id="13321" name="灯片编号占位符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28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84491D99-3055-4874-B52D-0D455B541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3322" name="页脚占位符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file:///C:\Users\Administrator\AppData\Local\Temp\wps\INetCache\ab6700b47c3dd959d89795efbd66c51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844824"/>
            <a:ext cx="8784976" cy="2448272"/>
          </a:xfrm>
        </p:spPr>
        <p:txBody>
          <a:bodyPr/>
          <a:lstStyle/>
          <a:p>
            <a:pPr lvl="0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F-VLM: OPEN-VOCABULARY OBJECT DETECTION</a:t>
            </a:r>
            <a:b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FROZEN VISION AND LANGUAGE MODELS </a:t>
            </a:r>
            <a:b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3848" y="489877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报告人：徐静远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BE6C1-0846-FCAD-5716-CB688E50B5F3}"/>
              </a:ext>
            </a:extLst>
          </p:cNvPr>
          <p:cNvSpPr txBox="1"/>
          <p:nvPr/>
        </p:nvSpPr>
        <p:spPr>
          <a:xfrm>
            <a:off x="3203848" y="443711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"/>
    </mc:Choice>
    <mc:Fallback xmlns="">
      <p:transition spd="slow" advTm="32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7030" lvl="1" indent="0">
              <a:lnSpc>
                <a:spcPct val="120000"/>
              </a:lnSpc>
              <a:buNone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87DC1-226A-49EE-5366-B56FBFDC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3313951"/>
            <a:ext cx="8174443" cy="333550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A80E67-4EC3-BBBF-DA8F-938E6ABBD452}"/>
              </a:ext>
            </a:extLst>
          </p:cNvPr>
          <p:cNvSpPr txBox="1">
            <a:spLocks/>
          </p:cNvSpPr>
          <p:nvPr/>
        </p:nvSpPr>
        <p:spPr bwMode="auto">
          <a:xfrm>
            <a:off x="363111" y="1640196"/>
            <a:ext cx="8673385" cy="157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训练流程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借鉴了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Mask-RCNN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设计方案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检测得分定义为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CFFBE4-A246-CAFD-EFCD-F994CC0C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2" t="33442" r="12321"/>
          <a:stretch/>
        </p:blipFill>
        <p:spPr>
          <a:xfrm>
            <a:off x="3059832" y="2386889"/>
            <a:ext cx="5328592" cy="4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7030" lvl="1" indent="0">
              <a:lnSpc>
                <a:spcPct val="120000"/>
              </a:lnSpc>
              <a:buNone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A80E67-4EC3-BBBF-DA8F-938E6ABBD452}"/>
              </a:ext>
            </a:extLst>
          </p:cNvPr>
          <p:cNvSpPr txBox="1">
            <a:spLocks/>
          </p:cNvSpPr>
          <p:nvPr/>
        </p:nvSpPr>
        <p:spPr bwMode="auto">
          <a:xfrm>
            <a:off x="363111" y="1640196"/>
            <a:ext cx="8673385" cy="157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测试流程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测试过程中使用新类的语言嵌入定义视觉语言得分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视觉语言得分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5F62DD-36E4-13D8-5362-BADFD1FD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4" y="3174775"/>
            <a:ext cx="8531224" cy="3683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40BC01-D88D-37DD-F36B-D5D5630D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903" y="2426586"/>
            <a:ext cx="6417096" cy="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7030" lvl="1" indent="0">
              <a:lnSpc>
                <a:spcPct val="120000"/>
              </a:lnSpc>
              <a:buNone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EA80E67-4EC3-BBBF-DA8F-938E6ABBD452}"/>
              </a:ext>
            </a:extLst>
          </p:cNvPr>
          <p:cNvSpPr txBox="1">
            <a:spLocks/>
          </p:cNvSpPr>
          <p:nvPr/>
        </p:nvSpPr>
        <p:spPr bwMode="auto">
          <a:xfrm>
            <a:off x="363111" y="1640196"/>
            <a:ext cx="8673385" cy="157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测试流程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结合检测得分和视觉语言得分，采取几何平均方案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融合策略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5F62DD-36E4-13D8-5362-BADFD1FD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4" y="3174775"/>
            <a:ext cx="8531224" cy="3683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B84504-8DE3-A158-822C-4206D94A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68407"/>
            <a:ext cx="3553395" cy="6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LVIS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"/>
                <a:cs typeface="Times New Roman" panose="02020603050405020304" pitchFamily="18" charset="0"/>
              </a:rPr>
              <a:t> [1]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866</a:t>
            </a:r>
            <a:r>
              <a:rPr lang="zh-CN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个基类（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&amp; common</a:t>
            </a:r>
            <a:r>
              <a:rPr lang="zh-CN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），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337</a:t>
            </a:r>
            <a:r>
              <a:rPr lang="zh-CN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个新类（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</a:t>
            </a:r>
            <a:r>
              <a:rPr lang="zh-CN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"/>
                <a:cs typeface="Times New Roman" panose="02020603050405020304" pitchFamily="18" charset="0"/>
              </a:rPr>
              <a:t> [2]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个基类，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个新类，移除不包含在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WordNet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类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2261B-6B9A-1464-F04C-C3704A39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45" y="4988879"/>
            <a:ext cx="4210660" cy="13204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0868F55-B886-3C7D-4D15-0359FC084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" b="11005"/>
          <a:stretch/>
        </p:blipFill>
        <p:spPr bwMode="auto">
          <a:xfrm>
            <a:off x="2925279" y="2561452"/>
            <a:ext cx="352839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6F1A829-8856-4A53-0C98-60BDCA53550A}"/>
              </a:ext>
            </a:extLst>
          </p:cNvPr>
          <p:cNvCxnSpPr>
            <a:cxnSpLocks/>
          </p:cNvCxnSpPr>
          <p:nvPr/>
        </p:nvCxnSpPr>
        <p:spPr bwMode="auto">
          <a:xfrm>
            <a:off x="276520" y="6446431"/>
            <a:ext cx="29523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90094E-59A6-65B2-54F8-3D2024D45B23}"/>
              </a:ext>
            </a:extLst>
          </p:cNvPr>
          <p:cNvSpPr txBox="1"/>
          <p:nvPr/>
        </p:nvSpPr>
        <p:spPr>
          <a:xfrm>
            <a:off x="179512" y="6453336"/>
            <a:ext cx="669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Gupta et al. 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Lvis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dataset for large vocabulary instance segmentation. CVPR2019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[2]. Lin et al. Microsoft COCO: Common Objects in Context. ECCV2014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LVIS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数据集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AC6B9-D1C7-5A8A-67FE-DF17D136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1" y="2061823"/>
            <a:ext cx="8028384" cy="4796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数据集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7E6C17-FE12-C93D-8D81-4554ADEE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57" y="2348880"/>
            <a:ext cx="7951430" cy="42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训练需求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43703-FCCC-966D-204B-8B0BF0C1E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093"/>
            <a:ext cx="9144000" cy="25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迁移效果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C4E34-3B7B-501B-C92F-0C74C1A8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20"/>
            <a:ext cx="9144000" cy="3373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9E6659-C5B5-820D-B0EA-312E4A2246F9}"/>
              </a:ext>
            </a:extLst>
          </p:cNvPr>
          <p:cNvSpPr txBox="1"/>
          <p:nvPr/>
        </p:nvSpPr>
        <p:spPr>
          <a:xfrm>
            <a:off x="1053071" y="6237312"/>
            <a:ext cx="7272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/>
              <a:t>：迁移到其他数据集上的可视化实验。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D6F5F-A4FE-AF47-A752-7CA41112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0803"/>
            <a:ext cx="9144000" cy="47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12775" y="1600200"/>
            <a:ext cx="8153400" cy="2692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总结</a:t>
            </a: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949809" y="2239653"/>
            <a:ext cx="7479332" cy="209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zh-CN" alt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本文和很多</a:t>
            </a:r>
            <a:r>
              <a:rPr lang="en-US" altLang="zh-CN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OVOD</a:t>
            </a:r>
            <a:r>
              <a:rPr lang="zh-CN" alt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方法落脚点相似，</a:t>
            </a:r>
            <a:r>
              <a:rPr lang="en-US" altLang="zh-CN" sz="2000" dirty="0" err="1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MaskRCNN+CLIP</a:t>
            </a:r>
            <a:r>
              <a:rPr lang="zh-CN" altLang="en-US" sz="20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1700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17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ViLD</a:t>
            </a:r>
            <a:r>
              <a:rPr lang="zh-CN" altLang="en-US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7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DetPro</a:t>
            </a:r>
            <a:r>
              <a:rPr lang="zh-CN" altLang="en-US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等方法通过知识蒸馏</a:t>
            </a:r>
            <a:endParaRPr lang="en-US" altLang="zh-CN" sz="1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GLIP</a:t>
            </a:r>
            <a:r>
              <a:rPr lang="zh-CN" altLang="en-US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OVD-</a:t>
            </a:r>
            <a:r>
              <a:rPr lang="en-US" altLang="zh-CN" sz="17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ViT</a:t>
            </a:r>
            <a:r>
              <a:rPr lang="zh-CN" altLang="en-US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走大规模预训练</a:t>
            </a:r>
            <a:r>
              <a:rPr lang="en-US" altLang="zh-CN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17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finetuen</a:t>
            </a:r>
            <a:r>
              <a:rPr lang="zh-CN" altLang="en-US" sz="17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策略</a:t>
            </a:r>
            <a:endParaRPr lang="en-US" altLang="zh-CN" sz="1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本文特点在于：确立了固定</a:t>
            </a:r>
            <a:r>
              <a:rPr lang="en-US" altLang="zh-CN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backbone</a:t>
            </a:r>
            <a:r>
              <a:rPr lang="zh-CN" altLang="en-US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的思路保持模型泛化能力，因为</a:t>
            </a:r>
            <a:r>
              <a:rPr lang="en-US" altLang="zh-CN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finetune</a:t>
            </a:r>
            <a:r>
              <a:rPr lang="zh-CN" altLang="en-US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本身对域外数据不友好（如表</a:t>
            </a:r>
            <a:r>
              <a:rPr lang="en-US" altLang="zh-CN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1800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1800" dirty="0">
                <a:latin typeface="Arial" panose="020B0604020202020204" pitchFamily="34" charset="0"/>
                <a:ea typeface="仿宋" panose="02010609060101010101" pitchFamily="49" charset="-122"/>
                <a:cs typeface="Arial" panose="020B0604020202020204" pitchFamily="34" charset="0"/>
              </a:rPr>
              <a:t>借助大模型能力对于零样本、长尾任务有降维打击效果</a:t>
            </a:r>
            <a:endParaRPr lang="en-US" altLang="zh-CN" sz="1800" dirty="0">
              <a:latin typeface="Arial" panose="020B0604020202020204" pitchFamily="34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3278EA-7934-1CC0-BAE9-C5978ECD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80" y="4548439"/>
            <a:ext cx="9144000" cy="2099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722125-894D-CE2C-86C5-23D31611A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2730424"/>
            <a:ext cx="8034992" cy="40716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0A362-4E86-E6A4-73BA-D399A4A1A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63" y="1556792"/>
            <a:ext cx="7668344" cy="998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/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研究背景一</a:t>
            </a:r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视觉语言模型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775" y="1590728"/>
            <a:ext cx="4823321" cy="1202508"/>
          </a:xfrm>
        </p:spPr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可用于开放类的视觉语言模型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为例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A08587-1FA2-545C-0326-C10FB3F5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2" y="5805264"/>
            <a:ext cx="958003" cy="9807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AB5267-8AAB-ECC3-2015-83C823CD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33" y="5931098"/>
            <a:ext cx="733189" cy="750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F61CF-7758-1DBE-B352-26357ECC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35" y="2800139"/>
            <a:ext cx="3995449" cy="26623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83FBF5-BCF5-C882-8AF2-14AC909D31B0}"/>
              </a:ext>
            </a:extLst>
          </p:cNvPr>
          <p:cNvSpPr txBox="1"/>
          <p:nvPr/>
        </p:nvSpPr>
        <p:spPr>
          <a:xfrm>
            <a:off x="823318" y="5635987"/>
            <a:ext cx="3804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1</a:t>
            </a:r>
            <a:r>
              <a:rPr lang="zh-CN" altLang="en-US" sz="1600" dirty="0"/>
              <a:t>：</a:t>
            </a:r>
            <a:r>
              <a:rPr lang="en-US" altLang="zh-CN" sz="1600" dirty="0"/>
              <a:t>CLIP</a:t>
            </a:r>
            <a:r>
              <a:rPr lang="zh-CN" altLang="en-US" sz="1600" dirty="0"/>
              <a:t>模型的训练方式，</a:t>
            </a:r>
            <a:r>
              <a:rPr lang="en-US" altLang="zh-CN" sz="1600" dirty="0"/>
              <a:t>4</a:t>
            </a:r>
            <a:r>
              <a:rPr lang="zh-CN" altLang="en-US" sz="1600" dirty="0"/>
              <a:t>亿训练对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7FE978-98E8-B573-B01B-341D16117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51"/>
          <a:stretch/>
        </p:blipFill>
        <p:spPr>
          <a:xfrm>
            <a:off x="4860032" y="2780928"/>
            <a:ext cx="4117529" cy="28427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1EA192-BD03-36DA-772E-AE29C380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96" y="4049251"/>
            <a:ext cx="1881124" cy="2905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E85522D-8427-3299-F086-F8D3DA7A6BFF}"/>
              </a:ext>
            </a:extLst>
          </p:cNvPr>
          <p:cNvSpPr txBox="1"/>
          <p:nvPr/>
        </p:nvSpPr>
        <p:spPr>
          <a:xfrm>
            <a:off x="4958948" y="5635987"/>
            <a:ext cx="409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2</a:t>
            </a:r>
            <a:r>
              <a:rPr lang="zh-CN" altLang="en-US" sz="1600" dirty="0"/>
              <a:t>：</a:t>
            </a:r>
            <a:r>
              <a:rPr lang="en-US" altLang="zh-CN" sz="1600" dirty="0"/>
              <a:t>CLIP</a:t>
            </a:r>
            <a:r>
              <a:rPr lang="zh-CN" altLang="en-US" sz="1600" dirty="0"/>
              <a:t>模型的推理方式，可用于开放类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797447-B2C6-F01A-B2AA-30E98FF6CE00}"/>
              </a:ext>
            </a:extLst>
          </p:cNvPr>
          <p:cNvCxnSpPr>
            <a:cxnSpLocks/>
          </p:cNvCxnSpPr>
          <p:nvPr/>
        </p:nvCxnSpPr>
        <p:spPr bwMode="auto">
          <a:xfrm>
            <a:off x="276520" y="6446431"/>
            <a:ext cx="29523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366D7DF-7F27-7532-E668-22B64B1FC209}"/>
              </a:ext>
            </a:extLst>
          </p:cNvPr>
          <p:cNvSpPr txBox="1"/>
          <p:nvPr/>
        </p:nvSpPr>
        <p:spPr>
          <a:xfrm>
            <a:off x="179512" y="6453336"/>
            <a:ext cx="6695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Radford et al.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Learning transferable visual models from natural language supervision. ICML2021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8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研究背景二：开放类目标检测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7605575-C2A3-4E8A-9FC0-0DA3F59B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11" y="1640196"/>
            <a:ext cx="4208889" cy="4572000"/>
          </a:xfrm>
        </p:spPr>
        <p:txBody>
          <a:bodyPr/>
          <a:lstStyle/>
          <a:p>
            <a:pPr marL="319405" marR="0" lvl="0" indent="-319405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Char char=""/>
              <a:tabLst/>
              <a:defRPr/>
            </a:pPr>
            <a:r>
              <a:rPr lang="zh-CN" altLang="en-US" sz="2400" dirty="0">
                <a:latin typeface="+mn-ea"/>
                <a:cs typeface="Arial" panose="020B0604020202020204" pitchFamily="34" charset="0"/>
              </a:rPr>
              <a:t>特点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从视觉语言模型蒸馏知识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结合检测模型，可以做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open-vocabulary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和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zero-shot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93B597-1476-C83C-0268-54FF2AB3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829" y="5796909"/>
            <a:ext cx="1014667" cy="103873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7815C2-B8FC-148E-737D-8BE10C249326}"/>
              </a:ext>
            </a:extLst>
          </p:cNvPr>
          <p:cNvGrpSpPr/>
          <p:nvPr/>
        </p:nvGrpSpPr>
        <p:grpSpPr>
          <a:xfrm>
            <a:off x="947907" y="3654575"/>
            <a:ext cx="7138733" cy="2987525"/>
            <a:chOff x="1420953" y="3429000"/>
            <a:chExt cx="6769736" cy="299376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CA77F38-71D3-E4E8-2754-4336BD98C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569" y="3429000"/>
              <a:ext cx="3001120" cy="299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4AED178-0B02-0C93-489A-783C417E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953" y="3651838"/>
              <a:ext cx="3267615" cy="2177395"/>
            </a:xfrm>
            <a:prstGeom prst="rect">
              <a:avLst/>
            </a:prstGeom>
          </p:spPr>
        </p:pic>
        <p:sp>
          <p:nvSpPr>
            <p:cNvPr id="11" name="箭头: 右弧形 10">
              <a:extLst>
                <a:ext uri="{FF2B5EF4-FFF2-40B4-BE49-F238E27FC236}">
                  <a16:creationId xmlns:a16="http://schemas.microsoft.com/office/drawing/2014/main" id="{5EF2C58E-A6B2-B509-C17A-A65363CE1E2E}"/>
                </a:ext>
              </a:extLst>
            </p:cNvPr>
            <p:cNvSpPr/>
            <p:nvPr/>
          </p:nvSpPr>
          <p:spPr bwMode="auto">
            <a:xfrm rot="5031765">
              <a:off x="3975907" y="4054409"/>
              <a:ext cx="545967" cy="3384376"/>
            </a:xfrm>
            <a:prstGeom prst="curvedLeftArrow">
              <a:avLst>
                <a:gd name="adj1" fmla="val 11067"/>
                <a:gd name="adj2" fmla="val 50000"/>
                <a:gd name="adj3" fmla="val 45721"/>
              </a:avLst>
            </a:pr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箭头: 右弧形 12">
              <a:extLst>
                <a:ext uri="{FF2B5EF4-FFF2-40B4-BE49-F238E27FC236}">
                  <a16:creationId xmlns:a16="http://schemas.microsoft.com/office/drawing/2014/main" id="{C5BAC12B-D08C-1EB6-4ABD-586738AC2DC4}"/>
                </a:ext>
              </a:extLst>
            </p:cNvPr>
            <p:cNvSpPr/>
            <p:nvPr/>
          </p:nvSpPr>
          <p:spPr bwMode="auto">
            <a:xfrm rot="5045375" flipH="1">
              <a:off x="4233233" y="2007591"/>
              <a:ext cx="545965" cy="3607201"/>
            </a:xfrm>
            <a:prstGeom prst="curvedLeftArrow">
              <a:avLst>
                <a:gd name="adj1" fmla="val 11067"/>
                <a:gd name="adj2" fmla="val 50000"/>
                <a:gd name="adj3" fmla="val 45721"/>
              </a:avLst>
            </a:pr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CADCC62-2DCD-ADA9-633F-3648B3DF2C4F}"/>
              </a:ext>
            </a:extLst>
          </p:cNvPr>
          <p:cNvSpPr txBox="1">
            <a:spLocks/>
          </p:cNvSpPr>
          <p:nvPr/>
        </p:nvSpPr>
        <p:spPr bwMode="auto">
          <a:xfrm>
            <a:off x="4626727" y="1600200"/>
            <a:ext cx="430602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  <a:defRPr/>
            </a:pPr>
            <a:r>
              <a:rPr lang="zh-CN" altLang="en-US" sz="2400" dirty="0">
                <a:latin typeface="+mn-ea"/>
                <a:cs typeface="Arial" panose="020B0604020202020204" pitchFamily="34" charset="0"/>
              </a:rPr>
              <a:t>难点：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Arial" panose="020B0604020202020204" pitchFamily="34" charset="0"/>
              </a:rPr>
              <a:t>开放词汇需要对视觉和语言嵌入的高度理解</a:t>
            </a:r>
            <a:endParaRPr lang="en-US" altLang="zh-CN" sz="2000" dirty="0">
              <a:latin typeface="+mn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强调泛化性就需要更大规模数据和模型</a:t>
            </a:r>
            <a:endParaRPr lang="en-US" altLang="zh-CN" sz="2000" dirty="0">
              <a:latin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27A45-A659-6E1A-2FA9-1EEF7357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93" y="5811240"/>
            <a:ext cx="958003" cy="9807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AA2583-AB27-1A2B-829C-452757EB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89" y="3076180"/>
            <a:ext cx="7426972" cy="357899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E0D5F8-7AC8-C60C-AC88-691A0572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11" y="1640196"/>
            <a:ext cx="8673385" cy="4572000"/>
          </a:xfrm>
        </p:spPr>
        <p:txBody>
          <a:bodyPr/>
          <a:lstStyle/>
          <a:p>
            <a:pPr marL="319405" marR="0" lvl="0" indent="-319405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Char char=""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原始的视觉语言模型的语义提取能力和局部性很好（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冻结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可以减少训练和计算的消耗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IzNjk3Yzc5NThlYWUxYWVjNjY2MWUzY2ZhZjZiMjIifQ=="/>
</p:tagLst>
</file>

<file path=ppt/theme/theme1.xml><?xml version="1.0" encoding="utf-8"?>
<a:theme xmlns:a="http://schemas.openxmlformats.org/drawingml/2006/main" name="1">
  <a:themeElements>
    <a:clrScheme name="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13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3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">
  <a:themeElements>
    <a:clrScheme name="14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4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">
  <a:themeElements>
    <a:clrScheme name="17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7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7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">
  <a:themeElements>
    <a:clrScheme name="18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8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8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5898</TotalTime>
  <Words>532</Words>
  <Application>Microsoft Office PowerPoint</Application>
  <PresentationFormat>全屏显示(4:3)</PresentationFormat>
  <Paragraphs>192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仿宋</vt:lpstr>
      <vt:lpstr>微软雅黑</vt:lpstr>
      <vt:lpstr>Arial</vt:lpstr>
      <vt:lpstr>Calibri</vt:lpstr>
      <vt:lpstr>Palatino Linotype</vt:lpstr>
      <vt:lpstr>Times New Roman</vt:lpstr>
      <vt:lpstr>Wingdings</vt:lpstr>
      <vt:lpstr>1</vt:lpstr>
      <vt:lpstr>2</vt:lpstr>
      <vt:lpstr>3</vt:lpstr>
      <vt:lpstr>4</vt:lpstr>
      <vt:lpstr>5</vt:lpstr>
      <vt:lpstr>F-VLM: OPEN-VOCABULARY OBJECT DETECTION UPON FROZEN VISION AND LANGUAGE MODELS  </vt:lpstr>
      <vt:lpstr>目录</vt:lpstr>
      <vt:lpstr>目录</vt:lpstr>
      <vt:lpstr>作者介绍</vt:lpstr>
      <vt:lpstr>目录</vt:lpstr>
      <vt:lpstr>研究背景一: 视觉语言模型</vt:lpstr>
      <vt:lpstr>研究背景二：开放类目标检测</vt:lpstr>
      <vt:lpstr>目录</vt:lpstr>
      <vt:lpstr>研究方法</vt:lpstr>
      <vt:lpstr>研究方法</vt:lpstr>
      <vt:lpstr>研究方法</vt:lpstr>
      <vt:lpstr>研究方法</vt:lpstr>
      <vt:lpstr>目录</vt:lpstr>
      <vt:lpstr>实验效果</vt:lpstr>
      <vt:lpstr>实验效果</vt:lpstr>
      <vt:lpstr>实验效果</vt:lpstr>
      <vt:lpstr>实验效果</vt:lpstr>
      <vt:lpstr>实验效果</vt:lpstr>
      <vt:lpstr>实验效果</vt:lpstr>
      <vt:lpstr>目录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132438 xu</dc:creator>
  <cp:keywords>Research</cp:keywords>
  <cp:lastModifiedBy>1324</cp:lastModifiedBy>
  <cp:revision>1581</cp:revision>
  <dcterms:created xsi:type="dcterms:W3CDTF">2014-11-29T06:09:00Z</dcterms:created>
  <dcterms:modified xsi:type="dcterms:W3CDTF">2023-03-13T12:39:00Z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D77C3BD9EB41413F9C55E67F890CBF2F</vt:lpwstr>
  </property>
</Properties>
</file>